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097" userDrawn="1">
          <p15:clr>
            <a:srgbClr val="A4A3A4"/>
          </p15:clr>
        </p15:guide>
        <p15:guide id="3" pos="5411" userDrawn="1">
          <p15:clr>
            <a:srgbClr val="A4A3A4"/>
          </p15:clr>
        </p15:guide>
        <p15:guide id="4" pos="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BD8F"/>
    <a:srgbClr val="A28135"/>
    <a:srgbClr val="B94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198"/>
    <p:restoredTop sz="94694"/>
  </p:normalViewPr>
  <p:slideViewPr>
    <p:cSldViewPr snapToGrid="0" showGuides="1">
      <p:cViewPr>
        <p:scale>
          <a:sx n="152" d="100"/>
          <a:sy n="152" d="100"/>
        </p:scale>
        <p:origin x="1560" y="-1376"/>
      </p:cViewPr>
      <p:guideLst>
        <p:guide orient="horz" pos="2273"/>
        <p:guide pos="3097"/>
        <p:guide pos="5411"/>
        <p:guide pos="8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E1C3-114E-6643-B4AE-FDCCDB44492A}" type="datetimeFigureOut">
              <a:rPr lang="de-DE" smtClean="0"/>
              <a:t>25.02.25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B8D22-16A0-E045-BDB0-F0F48B544A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69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B8D22-16A0-E045-BDB0-F0F48B544A2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58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26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51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43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870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4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47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700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71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212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165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379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ACC3C-4B44-7F42-922A-2B1FB1393513}" type="datetimeFigureOut">
              <a:rPr lang="de-DE" smtClean="0"/>
              <a:t>25.02.25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4F54-98EB-F540-BD03-A74E075AFEB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01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jpg"/><Relationship Id="rId1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5" Type="http://schemas.openxmlformats.org/officeDocument/2006/relationships/image" Target="../media/image9.jpeg"/><Relationship Id="rId10" Type="http://schemas.openxmlformats.org/officeDocument/2006/relationships/image" Target="../media/image5.png"/><Relationship Id="rId19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4.jpeg"/><Relationship Id="rId1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68D1BF4-922B-D8A6-36AB-13996ACF676C}"/>
              </a:ext>
            </a:extLst>
          </p:cNvPr>
          <p:cNvSpPr txBox="1"/>
          <p:nvPr/>
        </p:nvSpPr>
        <p:spPr>
          <a:xfrm>
            <a:off x="2589064" y="79236"/>
            <a:ext cx="47522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de-DE" sz="2400" dirty="0"/>
              <a:t>Identification key for frogs and toads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E36C022-A838-3D69-C637-AB5A0537C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57" y="1032218"/>
            <a:ext cx="816989" cy="72828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E59B894-AA76-CC71-DEAD-A01ADBA99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657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737" y="275733"/>
            <a:ext cx="816989" cy="72828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F20EAE-ACFF-E977-C4E3-BA9989174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400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6681" y="275733"/>
            <a:ext cx="816989" cy="72828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F932989-B538-B439-052C-3D048880910A}"/>
              </a:ext>
            </a:extLst>
          </p:cNvPr>
          <p:cNvSpPr txBox="1"/>
          <p:nvPr/>
        </p:nvSpPr>
        <p:spPr>
          <a:xfrm>
            <a:off x="1574383" y="75474"/>
            <a:ext cx="819135" cy="16158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de-DE" sz="1050" dirty="0"/>
              <a:t> vertical pupils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1AB99DE-165E-C433-0950-899251A41BA1}"/>
              </a:ext>
            </a:extLst>
          </p:cNvPr>
          <p:cNvSpPr txBox="1"/>
          <p:nvPr/>
        </p:nvSpPr>
        <p:spPr>
          <a:xfrm>
            <a:off x="4406092" y="842465"/>
            <a:ext cx="968214" cy="16158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de-DE" sz="1050" dirty="0"/>
              <a:t> horizontal pupils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62DD0D9-D3EA-5444-C1FF-A048171F25A0}"/>
              </a:ext>
            </a:extLst>
          </p:cNvPr>
          <p:cNvSpPr txBox="1"/>
          <p:nvPr/>
        </p:nvSpPr>
        <p:spPr>
          <a:xfrm>
            <a:off x="7411755" y="75405"/>
            <a:ext cx="1178208" cy="16158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de-DE" sz="1050" dirty="0"/>
              <a:t> heart shaped pupils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52535C0-A01D-CFE3-249C-1F317C7EF1FD}"/>
              </a:ext>
            </a:extLst>
          </p:cNvPr>
          <p:cNvSpPr txBox="1"/>
          <p:nvPr/>
        </p:nvSpPr>
        <p:spPr>
          <a:xfrm>
            <a:off x="8274691" y="1187701"/>
            <a:ext cx="1043555" cy="161583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50" dirty="0"/>
              <a:t>  belly color yellow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4D4CAB-990D-CC1B-2D2F-F959E80C8DAA}"/>
              </a:ext>
            </a:extLst>
          </p:cNvPr>
          <p:cNvSpPr txBox="1"/>
          <p:nvPr/>
        </p:nvSpPr>
        <p:spPr>
          <a:xfrm>
            <a:off x="6603237" y="1179527"/>
            <a:ext cx="841577" cy="161583"/>
          </a:xfrm>
          <a:prstGeom prst="rect">
            <a:avLst/>
          </a:prstGeom>
          <a:solidFill>
            <a:srgbClr val="B942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 belly color red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6A43D03-CF91-EF57-B669-7A6D2C033FB1}"/>
              </a:ext>
            </a:extLst>
          </p:cNvPr>
          <p:cNvSpPr txBox="1"/>
          <p:nvPr/>
        </p:nvSpPr>
        <p:spPr>
          <a:xfrm>
            <a:off x="862809" y="1184517"/>
            <a:ext cx="722955" cy="1615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50" dirty="0"/>
              <a:t> skin smooth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2684D34-D66F-6FF8-140B-93182F6D771C}"/>
              </a:ext>
            </a:extLst>
          </p:cNvPr>
          <p:cNvSpPr txBox="1"/>
          <p:nvPr/>
        </p:nvSpPr>
        <p:spPr>
          <a:xfrm>
            <a:off x="2486489" y="1179527"/>
            <a:ext cx="658835" cy="1615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50" dirty="0"/>
              <a:t> skin  rough 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E738ABC-7E16-BE24-5A58-F236DCBA8817}"/>
              </a:ext>
            </a:extLst>
          </p:cNvPr>
          <p:cNvSpPr txBox="1"/>
          <p:nvPr/>
        </p:nvSpPr>
        <p:spPr>
          <a:xfrm>
            <a:off x="2147123" y="3183019"/>
            <a:ext cx="1236619" cy="161583"/>
          </a:xfrm>
          <a:prstGeom prst="rect">
            <a:avLst/>
          </a:prstGeom>
          <a:solidFill>
            <a:srgbClr val="C5BD8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skin mainly one color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0175A87-7B6F-AED0-CC47-638D41E38E47}"/>
              </a:ext>
            </a:extLst>
          </p:cNvPr>
          <p:cNvSpPr txBox="1"/>
          <p:nvPr/>
        </p:nvSpPr>
        <p:spPr>
          <a:xfrm>
            <a:off x="3640513" y="3605889"/>
            <a:ext cx="679917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skin more colors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146CEA7-749D-01A0-763B-F6CA918D710F}"/>
              </a:ext>
            </a:extLst>
          </p:cNvPr>
          <p:cNvSpPr txBox="1"/>
          <p:nvPr/>
        </p:nvSpPr>
        <p:spPr>
          <a:xfrm>
            <a:off x="6652527" y="3213459"/>
            <a:ext cx="1004975" cy="16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skin color brown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63E7A5C-AAFB-B65D-827A-EDF6EBD7F279}"/>
              </a:ext>
            </a:extLst>
          </p:cNvPr>
          <p:cNvSpPr txBox="1"/>
          <p:nvPr/>
        </p:nvSpPr>
        <p:spPr>
          <a:xfrm>
            <a:off x="5546627" y="3603379"/>
            <a:ext cx="679917" cy="323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skin color green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A8A2A41-F496-995A-98AB-1A1E4568983B}"/>
              </a:ext>
            </a:extLst>
          </p:cNvPr>
          <p:cNvSpPr txBox="1"/>
          <p:nvPr/>
        </p:nvSpPr>
        <p:spPr>
          <a:xfrm>
            <a:off x="2241355" y="4229563"/>
            <a:ext cx="632990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big spots or patterns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BF90B6D-8E16-3308-30D5-E126C82F0C72}"/>
              </a:ext>
            </a:extLst>
          </p:cNvPr>
          <p:cNvSpPr txBox="1"/>
          <p:nvPr/>
        </p:nvSpPr>
        <p:spPr>
          <a:xfrm>
            <a:off x="3988230" y="4304971"/>
            <a:ext cx="711343" cy="161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small spots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B51EF07-DE69-B474-352F-CF06CB2C4001}"/>
              </a:ext>
            </a:extLst>
          </p:cNvPr>
          <p:cNvSpPr txBox="1"/>
          <p:nvPr/>
        </p:nvSpPr>
        <p:spPr>
          <a:xfrm>
            <a:off x="5131221" y="4301122"/>
            <a:ext cx="743257" cy="1615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skin spotted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791923A-6936-323C-D1D6-E4C3976B1F97}"/>
              </a:ext>
            </a:extLst>
          </p:cNvPr>
          <p:cNvSpPr txBox="1"/>
          <p:nvPr/>
        </p:nvSpPr>
        <p:spPr>
          <a:xfrm>
            <a:off x="6919202" y="4123155"/>
            <a:ext cx="693188" cy="323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skin plain green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528017F-81C5-2A0E-97C2-E178866C0FFF}"/>
              </a:ext>
            </a:extLst>
          </p:cNvPr>
          <p:cNvSpPr txBox="1"/>
          <p:nvPr/>
        </p:nvSpPr>
        <p:spPr>
          <a:xfrm>
            <a:off x="45518" y="2828875"/>
            <a:ext cx="2049127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Garlic toad - Knoblauchkröte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46A6F16F-A2E6-38B8-106D-F3B8B90FD6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6" y="1516436"/>
            <a:ext cx="2046072" cy="131275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01D8F6C-E855-27CA-0B88-4B6401F702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224" y="1516863"/>
            <a:ext cx="2039849" cy="130876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1002B565-A129-DB95-2891-25BE0435DE63}"/>
              </a:ext>
            </a:extLst>
          </p:cNvPr>
          <p:cNvSpPr txBox="1"/>
          <p:nvPr/>
        </p:nvSpPr>
        <p:spPr>
          <a:xfrm>
            <a:off x="2137217" y="2825577"/>
            <a:ext cx="2039849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Midwife toad - Geburtshelferkröte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244F6F93-35E0-31A0-E781-910E8D1AB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617" y="1514330"/>
            <a:ext cx="2097344" cy="133488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EBF0A8DE-5297-6ABA-582B-031979C9C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65" y="3333387"/>
            <a:ext cx="2047080" cy="1361308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CC839492-283C-4535-B0FF-BA54132A35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" y="4944470"/>
            <a:ext cx="2047078" cy="1365491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6CEC5543-9F54-42E9-6FF8-3E90154344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724" y="5129763"/>
            <a:ext cx="2031047" cy="1406516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926AE1BA-D12A-7256-B3E6-B5D057FD15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173000"/>
                    </a14:imgEffect>
                    <a14:imgEffect>
                      <a14:brightnessContrast bright="14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0292" y="3328919"/>
            <a:ext cx="2097344" cy="1331971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1F1891A9-20FF-A56A-1321-9A9E2C4C19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054" y="5129763"/>
            <a:ext cx="2214191" cy="1366883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0C0F9E87-7E96-C345-2BC3-7472DF51B6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528" y="4943368"/>
            <a:ext cx="2128021" cy="1366593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7A82F5BB-6CE9-8AB3-3D8D-8AF3BADEE170}"/>
              </a:ext>
            </a:extLst>
          </p:cNvPr>
          <p:cNvSpPr txBox="1"/>
          <p:nvPr/>
        </p:nvSpPr>
        <p:spPr>
          <a:xfrm>
            <a:off x="7227528" y="6305325"/>
            <a:ext cx="2128021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Tree frog - Laubfrosch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AD8072C9-9BAA-167B-2F48-BBC4D472BD94}"/>
              </a:ext>
            </a:extLst>
          </p:cNvPr>
          <p:cNvSpPr txBox="1"/>
          <p:nvPr/>
        </p:nvSpPr>
        <p:spPr>
          <a:xfrm>
            <a:off x="4931773" y="6496646"/>
            <a:ext cx="2209472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Green frogs* - Grünfrösche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05D40B28-4F90-8755-73AB-3D5616EC7379}"/>
              </a:ext>
            </a:extLst>
          </p:cNvPr>
          <p:cNvSpPr txBox="1"/>
          <p:nvPr/>
        </p:nvSpPr>
        <p:spPr>
          <a:xfrm>
            <a:off x="2809724" y="6496646"/>
            <a:ext cx="2031047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Natterjack toad - Kreuzkröte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29F1577A-E22F-A600-B963-A32F364A13F0}"/>
              </a:ext>
            </a:extLst>
          </p:cNvPr>
          <p:cNvSpPr txBox="1"/>
          <p:nvPr/>
        </p:nvSpPr>
        <p:spPr>
          <a:xfrm>
            <a:off x="692785" y="6309961"/>
            <a:ext cx="2047078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Green toad - Wechselkröte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445810DD-F29D-91CA-CA14-7997EE6152F3}"/>
              </a:ext>
            </a:extLst>
          </p:cNvPr>
          <p:cNvSpPr txBox="1"/>
          <p:nvPr/>
        </p:nvSpPr>
        <p:spPr>
          <a:xfrm>
            <a:off x="54764" y="4659716"/>
            <a:ext cx="2047077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Common toad - Erdkröte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D3FBB0FA-28B0-BB72-CADD-99163A6AD418}"/>
              </a:ext>
            </a:extLst>
          </p:cNvPr>
          <p:cNvSpPr txBox="1"/>
          <p:nvPr/>
        </p:nvSpPr>
        <p:spPr>
          <a:xfrm>
            <a:off x="5672159" y="2830627"/>
            <a:ext cx="2046071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Fire-bellied toad - Rotbauchunke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903DD70-6A22-C8EC-D885-B452C41A4BEA}"/>
              </a:ext>
            </a:extLst>
          </p:cNvPr>
          <p:cNvSpPr txBox="1"/>
          <p:nvPr/>
        </p:nvSpPr>
        <p:spPr>
          <a:xfrm>
            <a:off x="7755617" y="2829678"/>
            <a:ext cx="2097344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Yellow-bellied toad - Gelbbauchunke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08121939-B4EF-3EA1-459F-145A6001C3CE}"/>
              </a:ext>
            </a:extLst>
          </p:cNvPr>
          <p:cNvSpPr txBox="1"/>
          <p:nvPr/>
        </p:nvSpPr>
        <p:spPr>
          <a:xfrm>
            <a:off x="7730288" y="4658679"/>
            <a:ext cx="2097344" cy="15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940"/>
              </a:lnSpc>
            </a:pPr>
            <a:r>
              <a:rPr lang="de-DE" sz="1000" dirty="0">
                <a:solidFill>
                  <a:schemeClr val="bg1"/>
                </a:solidFill>
              </a:rPr>
              <a:t>Brown frogs* - Braunfrösche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EC87BFED-44F0-C609-2838-7813DA32AB88}"/>
              </a:ext>
            </a:extLst>
          </p:cNvPr>
          <p:cNvCxnSpPr>
            <a:cxnSpLocks/>
          </p:cNvCxnSpPr>
          <p:nvPr/>
        </p:nvCxnSpPr>
        <p:spPr>
          <a:xfrm>
            <a:off x="2156998" y="1023812"/>
            <a:ext cx="390632" cy="4736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60A32F59-2E75-7CB0-5200-8270EAF8315C}"/>
              </a:ext>
            </a:extLst>
          </p:cNvPr>
          <p:cNvCxnSpPr>
            <a:cxnSpLocks/>
          </p:cNvCxnSpPr>
          <p:nvPr/>
        </p:nvCxnSpPr>
        <p:spPr>
          <a:xfrm flipH="1">
            <a:off x="1667545" y="1020658"/>
            <a:ext cx="388628" cy="45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32840553-28E6-053D-7427-3D9A8E28E9A4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886585" y="3926544"/>
            <a:ext cx="1" cy="12032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438E30F6-5B61-4B5F-78C4-B50749BC6C95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5886586" y="3926544"/>
            <a:ext cx="1869031" cy="10164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7B303507-7B56-F868-3FAB-3E33BFBEF46D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3980471" y="3929054"/>
            <a:ext cx="1" cy="12031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0693411A-8258-3AFE-BCCE-DF0536D77BEE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2201295" y="3929054"/>
            <a:ext cx="1779177" cy="10139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mit Pfeil 140">
            <a:extLst>
              <a:ext uri="{FF2B5EF4-FFF2-40B4-BE49-F238E27FC236}">
                <a16:creationId xmlns:a16="http://schemas.microsoft.com/office/drawing/2014/main" id="{72E7ACCA-5CA9-AF59-B084-29AA24244B9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4499591" y="1760506"/>
            <a:ext cx="424461" cy="12106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feld 165">
            <a:extLst>
              <a:ext uri="{FF2B5EF4-FFF2-40B4-BE49-F238E27FC236}">
                <a16:creationId xmlns:a16="http://schemas.microsoft.com/office/drawing/2014/main" id="{1C7A6301-ED10-2484-2259-A2850F80D40E}"/>
              </a:ext>
            </a:extLst>
          </p:cNvPr>
          <p:cNvSpPr txBox="1"/>
          <p:nvPr/>
        </p:nvSpPr>
        <p:spPr>
          <a:xfrm>
            <a:off x="4964738" y="3000199"/>
            <a:ext cx="722955" cy="161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50" dirty="0"/>
              <a:t> skin smooth 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5B9A85D3-0E09-9DDB-9A5A-92B71CCA082B}"/>
              </a:ext>
            </a:extLst>
          </p:cNvPr>
          <p:cNvSpPr txBox="1"/>
          <p:nvPr/>
        </p:nvSpPr>
        <p:spPr>
          <a:xfrm>
            <a:off x="4118877" y="3002947"/>
            <a:ext cx="658835" cy="161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de-DE" sz="1050" dirty="0"/>
              <a:t> skin  rough </a:t>
            </a:r>
          </a:p>
        </p:txBody>
      </p:sp>
      <p:cxnSp>
        <p:nvCxnSpPr>
          <p:cNvPr id="168" name="Gerade Verbindung mit Pfeil 167">
            <a:extLst>
              <a:ext uri="{FF2B5EF4-FFF2-40B4-BE49-F238E27FC236}">
                <a16:creationId xmlns:a16="http://schemas.microsoft.com/office/drawing/2014/main" id="{F6DB1DCB-A9A8-60C5-1786-80D0E3B90C9F}"/>
              </a:ext>
            </a:extLst>
          </p:cNvPr>
          <p:cNvCxnSpPr>
            <a:cxnSpLocks/>
          </p:cNvCxnSpPr>
          <p:nvPr/>
        </p:nvCxnSpPr>
        <p:spPr>
          <a:xfrm>
            <a:off x="7907529" y="1042766"/>
            <a:ext cx="367162" cy="4546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30C0E1C1-C061-D437-4EB7-6C9716599DBF}"/>
              </a:ext>
            </a:extLst>
          </p:cNvPr>
          <p:cNvCxnSpPr>
            <a:cxnSpLocks/>
          </p:cNvCxnSpPr>
          <p:nvPr/>
        </p:nvCxnSpPr>
        <p:spPr>
          <a:xfrm flipH="1">
            <a:off x="7418076" y="1039612"/>
            <a:ext cx="388628" cy="45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C5F36F7B-3378-5533-ED3B-653A85F14408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924052" y="1760506"/>
            <a:ext cx="440636" cy="12078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Gerade Verbindung mit Pfeil 175">
            <a:extLst>
              <a:ext uri="{FF2B5EF4-FFF2-40B4-BE49-F238E27FC236}">
                <a16:creationId xmlns:a16="http://schemas.microsoft.com/office/drawing/2014/main" id="{17153516-8A9A-0D28-F7B7-FD4284C9DEC7}"/>
              </a:ext>
            </a:extLst>
          </p:cNvPr>
          <p:cNvCxnSpPr>
            <a:cxnSpLocks/>
            <a:stCxn id="167" idx="2"/>
          </p:cNvCxnSpPr>
          <p:nvPr/>
        </p:nvCxnSpPr>
        <p:spPr>
          <a:xfrm flipH="1">
            <a:off x="2137217" y="3164530"/>
            <a:ext cx="2311078" cy="4233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Gerade Verbindung mit Pfeil 182">
            <a:extLst>
              <a:ext uri="{FF2B5EF4-FFF2-40B4-BE49-F238E27FC236}">
                <a16:creationId xmlns:a16="http://schemas.microsoft.com/office/drawing/2014/main" id="{282AADFE-690F-107C-4F60-F49BD787BF0A}"/>
              </a:ext>
            </a:extLst>
          </p:cNvPr>
          <p:cNvCxnSpPr>
            <a:cxnSpLocks/>
            <a:stCxn id="167" idx="2"/>
          </p:cNvCxnSpPr>
          <p:nvPr/>
        </p:nvCxnSpPr>
        <p:spPr>
          <a:xfrm flipH="1">
            <a:off x="4021226" y="3164530"/>
            <a:ext cx="427069" cy="4361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Gerade Verbindung mit Pfeil 194">
            <a:extLst>
              <a:ext uri="{FF2B5EF4-FFF2-40B4-BE49-F238E27FC236}">
                <a16:creationId xmlns:a16="http://schemas.microsoft.com/office/drawing/2014/main" id="{F49E2B0F-2886-FF13-0203-91E97E46E57D}"/>
              </a:ext>
            </a:extLst>
          </p:cNvPr>
          <p:cNvCxnSpPr>
            <a:cxnSpLocks/>
            <a:stCxn id="166" idx="2"/>
          </p:cNvCxnSpPr>
          <p:nvPr/>
        </p:nvCxnSpPr>
        <p:spPr>
          <a:xfrm>
            <a:off x="5326216" y="3161782"/>
            <a:ext cx="2392014" cy="431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mit Pfeil 197">
            <a:extLst>
              <a:ext uri="{FF2B5EF4-FFF2-40B4-BE49-F238E27FC236}">
                <a16:creationId xmlns:a16="http://schemas.microsoft.com/office/drawing/2014/main" id="{E6A2A166-5EC2-4721-7530-9A1A53BE37E2}"/>
              </a:ext>
            </a:extLst>
          </p:cNvPr>
          <p:cNvCxnSpPr>
            <a:cxnSpLocks/>
            <a:stCxn id="166" idx="2"/>
            <a:endCxn id="36" idx="0"/>
          </p:cNvCxnSpPr>
          <p:nvPr/>
        </p:nvCxnSpPr>
        <p:spPr>
          <a:xfrm>
            <a:off x="5326216" y="3161782"/>
            <a:ext cx="560370" cy="4415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CAFE3887-C4B8-1EAA-F83C-8DF47CEF180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12054" r="6741"/>
          <a:stretch/>
        </p:blipFill>
        <p:spPr>
          <a:xfrm>
            <a:off x="5670030" y="1514329"/>
            <a:ext cx="2046071" cy="13319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0E25C32-D492-2EB0-4978-5D12FE9D8E1C}"/>
              </a:ext>
            </a:extLst>
          </p:cNvPr>
          <p:cNvSpPr txBox="1"/>
          <p:nvPr/>
        </p:nvSpPr>
        <p:spPr>
          <a:xfrm rot="16200000">
            <a:off x="9097799" y="5991206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Fotos © Benny Trapp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5D26EA1-6533-00BC-0535-C22FF8458382}"/>
              </a:ext>
            </a:extLst>
          </p:cNvPr>
          <p:cNvSpPr txBox="1"/>
          <p:nvPr/>
        </p:nvSpPr>
        <p:spPr>
          <a:xfrm>
            <a:off x="3128123" y="4553860"/>
            <a:ext cx="849040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yellow line  down the back 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338420-930E-9520-D3D3-4CA01D625AD6}"/>
              </a:ext>
            </a:extLst>
          </p:cNvPr>
          <p:cNvSpPr txBox="1"/>
          <p:nvPr/>
        </p:nvSpPr>
        <p:spPr>
          <a:xfrm>
            <a:off x="6539972" y="3578188"/>
            <a:ext cx="1004975" cy="161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50" dirty="0"/>
              <a:t>brown ear spot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8723100-449A-F32F-7DD9-D8CBF2C745F8}"/>
              </a:ext>
            </a:extLst>
          </p:cNvPr>
          <p:cNvSpPr txBox="1"/>
          <p:nvPr/>
        </p:nvSpPr>
        <p:spPr>
          <a:xfrm>
            <a:off x="4222162" y="591241"/>
            <a:ext cx="1256754" cy="161583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050">
                <a:latin typeface="Bradley Hand" pitchFamily="2" charset="77"/>
              </a:defRPr>
            </a:lvl1pPr>
          </a:lstStyle>
          <a:p>
            <a:r>
              <a:rPr lang="de-DE" dirty="0">
                <a:latin typeface="+mn-lt"/>
              </a:rPr>
              <a:t>Look at the pupils first!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D1A6F1-17D8-DDC7-D9B6-B23C6263895F}"/>
              </a:ext>
            </a:extLst>
          </p:cNvPr>
          <p:cNvSpPr txBox="1"/>
          <p:nvPr/>
        </p:nvSpPr>
        <p:spPr>
          <a:xfrm>
            <a:off x="54763" y="6643504"/>
            <a:ext cx="46448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* More than one species belong to the group brown frogs and green frogs </a:t>
            </a:r>
          </a:p>
        </p:txBody>
      </p:sp>
    </p:spTree>
    <p:extLst>
      <p:ext uri="{BB962C8B-B14F-4D97-AF65-F5344CB8AC3E}">
        <p14:creationId xmlns:p14="http://schemas.microsoft.com/office/powerpoint/2010/main" val="144089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135</Words>
  <Application>Microsoft Macintosh PowerPoint</Application>
  <PresentationFormat>A4-Papier (210 x 297 mm)</PresentationFormat>
  <Paragraphs>34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Gela Preisfeld</dc:creator>
  <cp:lastModifiedBy>Microsoft Office-Anwender</cp:lastModifiedBy>
  <cp:revision>20</cp:revision>
  <dcterms:created xsi:type="dcterms:W3CDTF">2025-02-06T17:30:55Z</dcterms:created>
  <dcterms:modified xsi:type="dcterms:W3CDTF">2025-02-25T15:04:57Z</dcterms:modified>
</cp:coreProperties>
</file>